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72816"/>
            <a:ext cx="8305800" cy="4464496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Учебная дисциплина: «Психология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Специальность «Лабораторная диагностика»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Тема занятия: «Введение в медицинскую психологию. </a:t>
            </a:r>
            <a:r>
              <a:rPr lang="ru-RU" sz="2800" dirty="0" err="1" smtClean="0">
                <a:solidFill>
                  <a:srgbClr val="002060"/>
                </a:solidFill>
              </a:rPr>
              <a:t>Социопсихосоматика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2400" dirty="0" smtClean="0"/>
              <a:t>Преподаватель: </a:t>
            </a:r>
            <a:r>
              <a:rPr lang="ru-RU" sz="2400" dirty="0" err="1" smtClean="0"/>
              <a:t>Хайрулина</a:t>
            </a:r>
            <a:endParaRPr lang="ru-RU" sz="2400" dirty="0" smtClean="0"/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Алмагуль</a:t>
            </a:r>
            <a:r>
              <a:rPr lang="ru-RU" sz="2400" dirty="0" smtClean="0"/>
              <a:t> </a:t>
            </a:r>
            <a:r>
              <a:rPr lang="ru-RU" sz="2400" dirty="0" err="1" smtClean="0"/>
              <a:t>Нуроллаевна</a:t>
            </a:r>
            <a:endParaRPr lang="ru-RU" sz="2400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r>
              <a:rPr lang="ru-RU" dirty="0" smtClean="0"/>
              <a:t>Астрахань – 2020г.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05800" cy="864096"/>
          </a:xfrm>
        </p:spPr>
        <p:txBody>
          <a:bodyPr/>
          <a:lstStyle/>
          <a:p>
            <a:r>
              <a:rPr lang="ru-RU" sz="2400" dirty="0" smtClean="0"/>
              <a:t>Государственное бюджетное учреждение</a:t>
            </a:r>
            <a:br>
              <a:rPr lang="ru-RU" sz="2400" dirty="0" smtClean="0"/>
            </a:br>
            <a:r>
              <a:rPr lang="ru-RU" sz="2400" dirty="0" smtClean="0"/>
              <a:t>«Профессиональная образовательная организация «Астраханский базовый медицинский колледж»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8" y="3717032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 большой </a:t>
            </a:r>
            <a:r>
              <a:rPr lang="ru-RU" dirty="0" err="1"/>
              <a:t>психосоматике</a:t>
            </a:r>
            <a:r>
              <a:rPr lang="ru-RU" dirty="0"/>
              <a:t> относят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Бронхиальная астма</a:t>
            </a:r>
          </a:p>
          <a:p>
            <a:r>
              <a:rPr lang="ru-RU" dirty="0" smtClean="0"/>
              <a:t>Гипертоническая болезнь</a:t>
            </a:r>
          </a:p>
          <a:p>
            <a:r>
              <a:rPr lang="ru-RU" dirty="0" smtClean="0"/>
              <a:t>ИБС</a:t>
            </a:r>
          </a:p>
          <a:p>
            <a:r>
              <a:rPr lang="ru-RU" dirty="0" smtClean="0"/>
              <a:t>Язвенная болезнь</a:t>
            </a:r>
          </a:p>
          <a:p>
            <a:r>
              <a:rPr lang="ru-RU" dirty="0" smtClean="0"/>
              <a:t>Нейродермит</a:t>
            </a:r>
          </a:p>
          <a:p>
            <a:pPr marL="0" indent="0">
              <a:buNone/>
            </a:pPr>
            <a:r>
              <a:rPr lang="ru-RU" dirty="0" smtClean="0"/>
              <a:t>Малая </a:t>
            </a:r>
            <a:r>
              <a:rPr lang="ru-RU" dirty="0" err="1"/>
              <a:t>психосоматика</a:t>
            </a:r>
            <a:r>
              <a:rPr lang="ru-RU" dirty="0"/>
              <a:t> </a:t>
            </a:r>
            <a:r>
              <a:rPr lang="ru-RU" dirty="0" smtClean="0"/>
              <a:t>– </a:t>
            </a:r>
          </a:p>
          <a:p>
            <a:pPr marL="0" indent="0">
              <a:buNone/>
            </a:pPr>
            <a:r>
              <a:rPr lang="ru-RU" dirty="0" smtClean="0"/>
              <a:t>неврозы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Социопсихосоматика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73" y="2708920"/>
            <a:ext cx="3475978" cy="25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нарушения, возникающие в организме и психике под влиянием различных, обычно тяжелых для личности, психологических травм </a:t>
            </a:r>
            <a:endParaRPr lang="ru-RU" dirty="0" smtClean="0"/>
          </a:p>
          <a:p>
            <a:r>
              <a:rPr lang="ru-RU" dirty="0" smtClean="0"/>
              <a:t>Примеры</a:t>
            </a:r>
            <a:r>
              <a:rPr lang="ru-RU" dirty="0"/>
              <a:t>: невроз ожидания, психогенный ступор, язвенная болезнь, истерическая слепота, дрожание тела, подкашивание ног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Психогении</a:t>
            </a:r>
          </a:p>
        </p:txBody>
      </p:sp>
      <p:pic>
        <p:nvPicPr>
          <p:cNvPr id="5122" name="Picture 2" descr="C:\Users\Амошка\AppData\Local\Microsoft\Windows\INetCache\IE\80DBSU1W\392_300_43807_person-2308639_960_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29870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Тошнота</a:t>
            </a:r>
            <a:r>
              <a:rPr lang="ru-RU" dirty="0"/>
              <a:t>, рвота, поносы, запоры, утрата </a:t>
            </a:r>
            <a:r>
              <a:rPr lang="ru-RU" dirty="0" smtClean="0"/>
              <a:t>аппетита</a:t>
            </a:r>
          </a:p>
          <a:p>
            <a:r>
              <a:rPr lang="ru-RU" dirty="0" smtClean="0"/>
              <a:t>Одышка</a:t>
            </a:r>
            <a:r>
              <a:rPr lang="ru-RU" dirty="0"/>
              <a:t>, удушье, </a:t>
            </a:r>
            <a:r>
              <a:rPr lang="ru-RU" dirty="0" smtClean="0"/>
              <a:t>кашель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артериального давления, тахикардия, боли в сердце, потеря сознания, инфаркты, </a:t>
            </a:r>
            <a:r>
              <a:rPr lang="ru-RU" dirty="0" smtClean="0"/>
              <a:t>инсульты</a:t>
            </a:r>
          </a:p>
          <a:p>
            <a:r>
              <a:rPr lang="ru-RU" dirty="0" smtClean="0"/>
              <a:t>Задержка </a:t>
            </a:r>
            <a:r>
              <a:rPr lang="ru-RU" dirty="0"/>
              <a:t>мочи, недержание мочи, импотенция и половая </a:t>
            </a:r>
            <a:r>
              <a:rPr lang="ru-RU" dirty="0" smtClean="0"/>
              <a:t>холодность</a:t>
            </a:r>
          </a:p>
          <a:p>
            <a:r>
              <a:rPr lang="ru-RU" dirty="0" smtClean="0"/>
              <a:t>Потеря </a:t>
            </a:r>
            <a:r>
              <a:rPr lang="ru-RU" dirty="0"/>
              <a:t>молока у кормящих матерей, нарушения менструального цикла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Под влиянием психогенных факторов могут быть нарушения:</a:t>
            </a:r>
          </a:p>
        </p:txBody>
      </p:sp>
    </p:spTree>
    <p:extLst>
      <p:ext uri="{BB962C8B-B14F-4D97-AF65-F5344CB8AC3E}">
        <p14:creationId xmlns:p14="http://schemas.microsoft.com/office/powerpoint/2010/main" val="5779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37248"/>
          </a:xfrm>
        </p:spPr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психические нарушения, вызванные соматическими </a:t>
            </a:r>
            <a:r>
              <a:rPr lang="ru-RU" dirty="0" smtClean="0"/>
              <a:t>заболеваниями</a:t>
            </a:r>
          </a:p>
          <a:p>
            <a:pPr marL="0" indent="0">
              <a:buNone/>
            </a:pPr>
            <a:r>
              <a:rPr lang="ru-RU" dirty="0" smtClean="0"/>
              <a:t>Примеры</a:t>
            </a:r>
            <a:r>
              <a:rPr lang="ru-RU" dirty="0"/>
              <a:t>: инфекции, интоксикации, заболевания внутренних органов (они являются источником психических нарушений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При </a:t>
            </a:r>
            <a:r>
              <a:rPr lang="ru-RU" dirty="0"/>
              <a:t>заболеваниях сердца – страх,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тревога</a:t>
            </a:r>
            <a:r>
              <a:rPr lang="ru-RU" dirty="0"/>
              <a:t>, </a:t>
            </a:r>
            <a:r>
              <a:rPr lang="ru-RU" dirty="0" smtClean="0"/>
              <a:t>беспокойство</a:t>
            </a:r>
          </a:p>
          <a:p>
            <a:r>
              <a:rPr lang="ru-RU" dirty="0" smtClean="0"/>
              <a:t>При </a:t>
            </a:r>
            <a:r>
              <a:rPr lang="ru-RU" dirty="0"/>
              <a:t>инфекционных заболеваниях 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тяжелые </a:t>
            </a:r>
            <a:r>
              <a:rPr lang="ru-RU" dirty="0"/>
              <a:t>психические расстройства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dirty="0" err="1"/>
              <a:t>Соматогении</a:t>
            </a:r>
            <a:endParaRPr lang="ru-RU" dirty="0"/>
          </a:p>
        </p:txBody>
      </p:sp>
      <p:pic>
        <p:nvPicPr>
          <p:cNvPr id="6149" name="Picture 5" descr="C:\Users\Амошка\AppData\Local\Microsoft\Windows\INetCache\IE\JRQ4OF26\An_old_man_diagnosed_as_suffering_from_senile_dementia._Colo_Wellcome_L00266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260848" cy="30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Личностные качества 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медицинской </a:t>
            </a:r>
            <a:r>
              <a:rPr lang="ru-RU" dirty="0">
                <a:effectLst/>
              </a:rPr>
              <a:t>сестры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949280" cy="3966187"/>
          </a:xfrm>
        </p:spPr>
      </p:pic>
    </p:spTree>
    <p:extLst>
      <p:ext uri="{BB962C8B-B14F-4D97-AF65-F5344CB8AC3E}">
        <p14:creationId xmlns:p14="http://schemas.microsoft.com/office/powerpoint/2010/main" val="27936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Овладела </a:t>
            </a:r>
            <a:r>
              <a:rPr lang="ru-RU" dirty="0"/>
              <a:t>профессиональными </a:t>
            </a:r>
            <a:r>
              <a:rPr lang="ru-RU" dirty="0" smtClean="0"/>
              <a:t>навыками</a:t>
            </a:r>
          </a:p>
          <a:p>
            <a:r>
              <a:rPr lang="ru-RU" dirty="0" smtClean="0"/>
              <a:t>Освоила </a:t>
            </a:r>
            <a:r>
              <a:rPr lang="ru-RU" dirty="0"/>
              <a:t>нормы профессионального общения и применяет их на </a:t>
            </a:r>
            <a:r>
              <a:rPr lang="ru-RU" dirty="0" smtClean="0"/>
              <a:t>практике</a:t>
            </a:r>
          </a:p>
          <a:p>
            <a:r>
              <a:rPr lang="ru-RU" dirty="0" smtClean="0"/>
              <a:t>Изменяет </a:t>
            </a:r>
            <a:r>
              <a:rPr lang="ru-RU" dirty="0"/>
              <a:t>и развивает свою личность средствами </a:t>
            </a:r>
            <a:r>
              <a:rPr lang="ru-RU" dirty="0" smtClean="0"/>
              <a:t>профессии</a:t>
            </a:r>
          </a:p>
          <a:p>
            <a:r>
              <a:rPr lang="ru-RU" dirty="0" smtClean="0"/>
              <a:t>Обогащает </a:t>
            </a:r>
            <a:r>
              <a:rPr lang="ru-RU" dirty="0"/>
              <a:t>профессию своим творческим </a:t>
            </a:r>
            <a:r>
              <a:rPr lang="ru-RU" dirty="0" smtClean="0"/>
              <a:t>вкладом</a:t>
            </a:r>
          </a:p>
          <a:p>
            <a:r>
              <a:rPr lang="ru-RU" dirty="0" smtClean="0"/>
              <a:t>Стремится </a:t>
            </a:r>
            <a:r>
              <a:rPr lang="ru-RU" dirty="0"/>
              <a:t>вызвать интерес общества к результатам своей </a:t>
            </a:r>
            <a:r>
              <a:rPr lang="ru-RU" dirty="0" smtClean="0"/>
              <a:t>деятельности</a:t>
            </a:r>
          </a:p>
          <a:p>
            <a:r>
              <a:rPr lang="ru-RU" dirty="0" smtClean="0"/>
              <a:t>Способствует </a:t>
            </a:r>
            <a:r>
              <a:rPr lang="ru-RU" dirty="0"/>
              <a:t>повышению престижа своей профессии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Какую медсестру можно считать профессионалом?</a:t>
            </a:r>
          </a:p>
        </p:txBody>
      </p:sp>
    </p:spTree>
    <p:extLst>
      <p:ext uri="{BB962C8B-B14F-4D97-AF65-F5344CB8AC3E}">
        <p14:creationId xmlns:p14="http://schemas.microsoft.com/office/powerpoint/2010/main" val="10836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Эстетические</a:t>
            </a:r>
            <a:r>
              <a:rPr lang="ru-RU" sz="2400" dirty="0" smtClean="0"/>
              <a:t>: аккуратность</a:t>
            </a:r>
            <a:r>
              <a:rPr lang="ru-RU" sz="2400" dirty="0"/>
              <a:t>, опрятность</a:t>
            </a:r>
            <a:r>
              <a:rPr lang="ru-RU" sz="2400" dirty="0" smtClean="0"/>
              <a:t>, тяготение </a:t>
            </a:r>
            <a:r>
              <a:rPr lang="ru-RU" sz="2400" dirty="0"/>
              <a:t>к праздничности</a:t>
            </a:r>
            <a:r>
              <a:rPr lang="ru-RU" sz="2400" dirty="0" smtClean="0"/>
              <a:t>, нетерпимость </a:t>
            </a:r>
            <a:r>
              <a:rPr lang="ru-RU" sz="2400" dirty="0"/>
              <a:t>к серости </a:t>
            </a:r>
            <a:endParaRPr lang="ru-RU" sz="2400" dirty="0" smtClean="0"/>
          </a:p>
          <a:p>
            <a:r>
              <a:rPr lang="ru-RU" sz="2400" dirty="0" smtClean="0"/>
              <a:t>Интеллектуальные: эрудированность, наблюдательность</a:t>
            </a:r>
            <a:r>
              <a:rPr lang="ru-RU" sz="2400" dirty="0"/>
              <a:t>, логичность</a:t>
            </a:r>
            <a:r>
              <a:rPr lang="ru-RU" sz="2400" dirty="0" smtClean="0"/>
              <a:t>, стремление проникнуть в </a:t>
            </a:r>
            <a:r>
              <a:rPr lang="ru-RU" sz="2400" dirty="0"/>
              <a:t>суть </a:t>
            </a:r>
            <a:r>
              <a:rPr lang="ru-RU" sz="2400" dirty="0" smtClean="0"/>
              <a:t>явлений</a:t>
            </a:r>
          </a:p>
          <a:p>
            <a:r>
              <a:rPr lang="ru-RU" sz="2400" dirty="0" smtClean="0"/>
              <a:t>Моральные: сострадательность</a:t>
            </a:r>
            <a:r>
              <a:rPr lang="ru-RU" sz="2400" dirty="0"/>
              <a:t>, доброжелательность</a:t>
            </a:r>
            <a:r>
              <a:rPr lang="ru-RU" sz="2400" dirty="0" smtClean="0"/>
              <a:t>, трудолюбие</a:t>
            </a:r>
            <a:r>
              <a:rPr lang="ru-RU" sz="2400" dirty="0"/>
              <a:t>, </a:t>
            </a:r>
            <a:r>
              <a:rPr lang="ru-RU" sz="2400" dirty="0" smtClean="0"/>
              <a:t>самоотверженность, скромность</a:t>
            </a:r>
            <a:r>
              <a:rPr lang="ru-RU" sz="2400" dirty="0"/>
              <a:t>, принципиальность</a:t>
            </a:r>
            <a:r>
              <a:rPr lang="ru-RU" sz="2400" dirty="0" smtClean="0"/>
              <a:t>, чувство собственного </a:t>
            </a:r>
            <a:r>
              <a:rPr lang="ru-RU" sz="2400" dirty="0"/>
              <a:t>достоинства</a:t>
            </a:r>
            <a:r>
              <a:rPr lang="ru-RU" sz="2400" dirty="0" smtClean="0"/>
              <a:t>, ответственность</a:t>
            </a:r>
            <a:r>
              <a:rPr lang="ru-RU" sz="2400" dirty="0"/>
              <a:t>, </a:t>
            </a:r>
            <a:r>
              <a:rPr lang="ru-RU" sz="2400" dirty="0" smtClean="0"/>
              <a:t>забота, сотрудничество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Черты личности медсестры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Уважать пациента</a:t>
            </a:r>
          </a:p>
          <a:p>
            <a:r>
              <a:rPr lang="ru-RU" dirty="0" smtClean="0"/>
              <a:t>Не </a:t>
            </a:r>
            <a:r>
              <a:rPr lang="ru-RU" dirty="0"/>
              <a:t>делать </a:t>
            </a:r>
            <a:r>
              <a:rPr lang="ru-RU" dirty="0" smtClean="0"/>
              <a:t>вреда</a:t>
            </a:r>
          </a:p>
          <a:p>
            <a:r>
              <a:rPr lang="ru-RU" dirty="0" smtClean="0"/>
              <a:t>Делать добро</a:t>
            </a:r>
          </a:p>
          <a:p>
            <a:r>
              <a:rPr lang="ru-RU" dirty="0" smtClean="0"/>
              <a:t>Не </a:t>
            </a:r>
            <a:r>
              <a:rPr lang="ru-RU" dirty="0"/>
              <a:t>наносить вреда </a:t>
            </a:r>
            <a:r>
              <a:rPr lang="ru-RU" dirty="0" smtClean="0"/>
              <a:t>себе</a:t>
            </a:r>
          </a:p>
          <a:p>
            <a:r>
              <a:rPr lang="ru-RU" dirty="0" smtClean="0"/>
              <a:t>Держать слово</a:t>
            </a:r>
          </a:p>
          <a:p>
            <a:r>
              <a:rPr lang="ru-RU" dirty="0" smtClean="0"/>
              <a:t>Быть </a:t>
            </a:r>
            <a:r>
              <a:rPr lang="ru-RU" dirty="0"/>
              <a:t>верным долгу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Принципы деятельности медсестры: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4"/>
            <a:ext cx="4208104" cy="405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315200" cy="4114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Функции медицинской сестры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5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/>
              <a:t>Первая </a:t>
            </a:r>
            <a:r>
              <a:rPr lang="ru-RU" b="1" u="sng" dirty="0" smtClean="0"/>
              <a:t>функция</a:t>
            </a:r>
            <a:r>
              <a:rPr lang="ru-RU" b="1" u="sng" dirty="0"/>
              <a:t> </a:t>
            </a:r>
            <a:r>
              <a:rPr lang="ru-RU" b="1" u="sng" dirty="0" smtClean="0"/>
              <a:t>- осуществление </a:t>
            </a:r>
            <a:r>
              <a:rPr lang="ru-RU" b="1" u="sng" dirty="0"/>
              <a:t>сестринского ухода</a:t>
            </a:r>
            <a:r>
              <a:rPr lang="ru-RU" b="1" u="sng" dirty="0" smtClean="0"/>
              <a:t>:</a:t>
            </a:r>
          </a:p>
          <a:p>
            <a:r>
              <a:rPr lang="ru-RU" dirty="0" smtClean="0"/>
              <a:t>Оценка </a:t>
            </a:r>
            <a:r>
              <a:rPr lang="ru-RU" dirty="0"/>
              <a:t>потребностей человека и его </a:t>
            </a:r>
            <a:r>
              <a:rPr lang="ru-RU" dirty="0" smtClean="0"/>
              <a:t>семьи</a:t>
            </a:r>
          </a:p>
          <a:p>
            <a:r>
              <a:rPr lang="ru-RU" dirty="0" smtClean="0"/>
              <a:t>Выявление </a:t>
            </a:r>
            <a:r>
              <a:rPr lang="ru-RU" dirty="0"/>
              <a:t>потребностей, которые могут быть удовлетворены благодаря сестринскому </a:t>
            </a:r>
            <a:r>
              <a:rPr lang="ru-RU" dirty="0" smtClean="0"/>
              <a:t>уходу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первоочередных проблем со здоровьем, которые могут быть удовлетворены благодаря сестринскому </a:t>
            </a:r>
            <a:r>
              <a:rPr lang="ru-RU" dirty="0" smtClean="0"/>
              <a:t>вмешательству</a:t>
            </a:r>
          </a:p>
          <a:p>
            <a:r>
              <a:rPr lang="ru-RU" dirty="0" smtClean="0"/>
              <a:t>Планирование </a:t>
            </a:r>
            <a:r>
              <a:rPr lang="ru-RU" dirty="0"/>
              <a:t>и осуществление сестринского </a:t>
            </a:r>
            <a:r>
              <a:rPr lang="ru-RU" dirty="0" smtClean="0"/>
              <a:t>ухода</a:t>
            </a:r>
          </a:p>
          <a:p>
            <a:r>
              <a:rPr lang="ru-RU" dirty="0" smtClean="0"/>
              <a:t>Вовлечение </a:t>
            </a:r>
            <a:r>
              <a:rPr lang="ru-RU" dirty="0"/>
              <a:t>пациента и членов его семьи к </a:t>
            </a:r>
            <a:r>
              <a:rPr lang="ru-RU" dirty="0" smtClean="0"/>
              <a:t>уходу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принятых профессиональных стандартов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Функции медицинской сестры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Познакомить обучающихся с основными понятиями «медицинская психология», «</a:t>
            </a:r>
            <a:r>
              <a:rPr lang="ru-RU" sz="2400" dirty="0" err="1" smtClean="0"/>
              <a:t>социопсихосоматика</a:t>
            </a:r>
            <a:r>
              <a:rPr lang="ru-RU" sz="2400" dirty="0" smtClean="0"/>
              <a:t>», «</a:t>
            </a:r>
            <a:r>
              <a:rPr lang="ru-RU" sz="2400" dirty="0" err="1" smtClean="0"/>
              <a:t>соматогении</a:t>
            </a:r>
            <a:r>
              <a:rPr lang="ru-RU" sz="2400" dirty="0" smtClean="0"/>
              <a:t>», «психогении»</a:t>
            </a:r>
          </a:p>
          <a:p>
            <a:r>
              <a:rPr lang="ru-RU" sz="2400" dirty="0" smtClean="0"/>
              <a:t>Рассказать студентам: какими личностными качествами должна обладать медицинская сестра</a:t>
            </a:r>
          </a:p>
          <a:p>
            <a:r>
              <a:rPr lang="ru-RU" sz="2400" dirty="0" smtClean="0"/>
              <a:t>Раскрыть:</a:t>
            </a:r>
          </a:p>
          <a:p>
            <a:pPr marL="0" indent="0">
              <a:buNone/>
            </a:pPr>
            <a:r>
              <a:rPr lang="ru-RU" sz="2400" dirty="0" smtClean="0"/>
              <a:t>-влияние хронических соматических заболеваний на            психику человека, личность человека</a:t>
            </a:r>
          </a:p>
          <a:p>
            <a:pPr marL="0" indent="0">
              <a:buNone/>
            </a:pPr>
            <a:r>
              <a:rPr lang="ru-RU" sz="2400" dirty="0" smtClean="0"/>
              <a:t>-влияние состояния психики человека на развитие хронических заболеваний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занятия: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8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/>
              <a:t>Вторая </a:t>
            </a:r>
            <a:r>
              <a:rPr lang="ru-RU" b="1" u="sng" dirty="0" smtClean="0"/>
              <a:t>функция- обучение </a:t>
            </a:r>
            <a:r>
              <a:rPr lang="ru-RU" b="1" u="sng" dirty="0"/>
              <a:t>пациентов и сестринского </a:t>
            </a:r>
            <a:r>
              <a:rPr lang="ru-RU" b="1" u="sng" dirty="0" smtClean="0"/>
              <a:t>персонала:</a:t>
            </a:r>
          </a:p>
          <a:p>
            <a:r>
              <a:rPr lang="ru-RU" dirty="0" smtClean="0"/>
              <a:t>Оценка </a:t>
            </a:r>
            <a:r>
              <a:rPr lang="ru-RU" dirty="0"/>
              <a:t>знаний и навыков человека, относящихся к сохранению и восстановлению </a:t>
            </a:r>
            <a:r>
              <a:rPr lang="ru-RU" dirty="0" smtClean="0"/>
              <a:t>здоровья</a:t>
            </a:r>
          </a:p>
          <a:p>
            <a:r>
              <a:rPr lang="ru-RU" dirty="0" smtClean="0"/>
              <a:t>Подготовка </a:t>
            </a:r>
            <a:r>
              <a:rPr lang="ru-RU" dirty="0"/>
              <a:t>и представление нужной информации на соответствующем </a:t>
            </a:r>
            <a:r>
              <a:rPr lang="ru-RU" dirty="0" smtClean="0"/>
              <a:t>уровне</a:t>
            </a:r>
          </a:p>
          <a:p>
            <a:r>
              <a:rPr lang="ru-RU" dirty="0" smtClean="0"/>
              <a:t>Помощь </a:t>
            </a:r>
            <a:r>
              <a:rPr lang="ru-RU" dirty="0"/>
              <a:t>сестрам, пациентам и другому персоналу в получении новых </a:t>
            </a:r>
            <a:r>
              <a:rPr lang="ru-RU" dirty="0" smtClean="0"/>
              <a:t>знаний</a:t>
            </a:r>
          </a:p>
          <a:p>
            <a:r>
              <a:rPr lang="ru-RU" dirty="0" smtClean="0"/>
              <a:t>Применение </a:t>
            </a:r>
            <a:r>
              <a:rPr lang="ru-RU" dirty="0"/>
              <a:t>принятых профессиональных стандартов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Функции медицинской сестры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/>
              <a:t>Третья функция – исполнение сестрой зависимой и независимой роли в составе бригады медицинских работников, обслуживающих </a:t>
            </a:r>
            <a:r>
              <a:rPr lang="ru-RU" b="1" u="sng" dirty="0" smtClean="0"/>
              <a:t>пациента</a:t>
            </a:r>
          </a:p>
          <a:p>
            <a:r>
              <a:rPr lang="ru-RU" dirty="0" smtClean="0"/>
              <a:t>В </a:t>
            </a:r>
            <a:r>
              <a:rPr lang="ru-RU" dirty="0"/>
              <a:t>том числе: сотрудничество с пациентом, семьей и сотрудниками здравоохранения в планировании, организации и управлении уходом, обсуждение с пациентом плана и результатов ухода за ним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Функции медицинской сестры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2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Четвертая </a:t>
            </a:r>
            <a:r>
              <a:rPr lang="ru-RU" b="1" u="sng" dirty="0"/>
              <a:t>функция – развитие сестринской практики с помощью исследовательской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медицинской сестры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112568" cy="34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Полянцева</a:t>
            </a:r>
            <a:r>
              <a:rPr lang="ru-RU" dirty="0"/>
              <a:t> О.И. «Психология», Ростов-на-Дону, «Феникс», 2017. </a:t>
            </a:r>
            <a:r>
              <a:rPr lang="ru-RU" dirty="0" smtClean="0"/>
              <a:t>Стр. 145-168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9218" name="Picture 2" descr="C:\Users\Амошка\AppData\Local\Microsoft\Windows\INetCache\IE\80DBSU1W\book_PNG5099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97" y="2924944"/>
            <a:ext cx="3230882" cy="30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Медицинская психология (общая, частная)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Методы исследования медицинской психологии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Социопсихосоматика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Психогении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Соматогении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Личностные качества медицинской сестры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Принципы деятельности медицинской сестры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Основные функции медицинской сестры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/>
              <a:t>Медицинская психология</a:t>
            </a:r>
            <a:r>
              <a:rPr lang="ru-RU" sz="2400" dirty="0"/>
              <a:t> – отрасль науки, направленная на решение теоретических и практических задач, связанных с </a:t>
            </a:r>
            <a:r>
              <a:rPr lang="ru-RU" sz="2400" dirty="0" err="1"/>
              <a:t>психопрофилактикой</a:t>
            </a:r>
            <a:r>
              <a:rPr lang="ru-RU" sz="2400" dirty="0"/>
              <a:t> заболеваний, диагностикой болезней и патологических состояний, а также вопросов, связанных с </a:t>
            </a:r>
            <a:r>
              <a:rPr lang="ru-RU" sz="2400" dirty="0" err="1"/>
              <a:t>психокоррекционными</a:t>
            </a:r>
            <a:r>
              <a:rPr lang="ru-RU" sz="2400" dirty="0"/>
              <a:t> формами влияния на процессы выздоровления, влияние различных экспертных вопросов, социальной и трудовой реабилитации больных людей.</a:t>
            </a: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Медицинская психология</a:t>
            </a:r>
          </a:p>
        </p:txBody>
      </p:sp>
    </p:spTree>
    <p:extLst>
      <p:ext uri="{BB962C8B-B14F-4D97-AF65-F5344CB8AC3E}">
        <p14:creationId xmlns:p14="http://schemas.microsoft.com/office/powerpoint/2010/main" val="25404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Общая медицинская психология изучает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закономерности психологии больного человека, психологии медицинского работника, психология общения медицинского работника и больного, психологический климат </a:t>
            </a:r>
            <a:r>
              <a:rPr lang="ru-RU" dirty="0" smtClean="0"/>
              <a:t>отделения</a:t>
            </a:r>
          </a:p>
          <a:p>
            <a:r>
              <a:rPr lang="ru-RU" dirty="0" smtClean="0"/>
              <a:t>Психосоматические </a:t>
            </a:r>
            <a:r>
              <a:rPr lang="ru-RU" dirty="0"/>
              <a:t>и </a:t>
            </a:r>
            <a:r>
              <a:rPr lang="ru-RU" dirty="0" err="1"/>
              <a:t>соматопсихологические</a:t>
            </a:r>
            <a:r>
              <a:rPr lang="ru-RU" dirty="0"/>
              <a:t> </a:t>
            </a:r>
            <a:r>
              <a:rPr lang="ru-RU" dirty="0" smtClean="0"/>
              <a:t>взаимоотношения</a:t>
            </a:r>
          </a:p>
          <a:p>
            <a:r>
              <a:rPr lang="ru-RU" dirty="0" smtClean="0"/>
              <a:t>Индивидуальные </a:t>
            </a:r>
            <a:r>
              <a:rPr lang="ru-RU" dirty="0"/>
              <a:t>особенности человека и их </a:t>
            </a:r>
            <a:r>
              <a:rPr lang="ru-RU" dirty="0" smtClean="0"/>
              <a:t>изменения</a:t>
            </a:r>
          </a:p>
          <a:p>
            <a:r>
              <a:rPr lang="ru-RU" dirty="0" smtClean="0"/>
              <a:t>Медицинскую </a:t>
            </a:r>
            <a:r>
              <a:rPr lang="ru-RU" dirty="0"/>
              <a:t>деонтологию (врачебный долг, медицинская этика и тайна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Психогигиену </a:t>
            </a:r>
            <a:r>
              <a:rPr lang="ru-RU" dirty="0"/>
              <a:t>и </a:t>
            </a:r>
            <a:r>
              <a:rPr lang="ru-RU" dirty="0" err="1"/>
              <a:t>психопрофилактику</a:t>
            </a:r>
            <a:r>
              <a:rPr lang="ru-RU" dirty="0"/>
              <a:t>, т.е. роль психики в укреплении здоровья и предупреждения заболевания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медицинская психология</a:t>
            </a:r>
          </a:p>
        </p:txBody>
      </p:sp>
    </p:spTree>
    <p:extLst>
      <p:ext uri="{BB962C8B-B14F-4D97-AF65-F5344CB8AC3E}">
        <p14:creationId xmlns:p14="http://schemas.microsoft.com/office/powerpoint/2010/main" val="17691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Частная </a:t>
            </a:r>
            <a:r>
              <a:rPr lang="ru-RU" dirty="0"/>
              <a:t>медицинская психология изучает: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психологии конкретных пациентов при определенных формах </a:t>
            </a:r>
            <a:r>
              <a:rPr lang="ru-RU" dirty="0" smtClean="0"/>
              <a:t>болезни</a:t>
            </a:r>
          </a:p>
          <a:p>
            <a:r>
              <a:rPr lang="ru-RU" dirty="0" smtClean="0"/>
              <a:t>Психологию </a:t>
            </a:r>
            <a:r>
              <a:rPr lang="ru-RU" dirty="0"/>
              <a:t>пациентов при подготовке и проведении хирургических </a:t>
            </a:r>
            <a:r>
              <a:rPr lang="ru-RU" dirty="0" smtClean="0"/>
              <a:t>операций</a:t>
            </a:r>
          </a:p>
          <a:p>
            <a:r>
              <a:rPr lang="ru-RU" dirty="0" smtClean="0"/>
              <a:t>Медико-психологические </a:t>
            </a:r>
            <a:r>
              <a:rPr lang="ru-RU" dirty="0"/>
              <a:t>аспекты трудовой, военной и судебной экспертизы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Частная медицинская психология</a:t>
            </a:r>
          </a:p>
        </p:txBody>
      </p:sp>
    </p:spTree>
    <p:extLst>
      <p:ext uri="{BB962C8B-B14F-4D97-AF65-F5344CB8AC3E}">
        <p14:creationId xmlns:p14="http://schemas.microsoft.com/office/powerpoint/2010/main" val="24011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Беседа </a:t>
            </a:r>
            <a:r>
              <a:rPr lang="ru-RU" dirty="0"/>
              <a:t>с пациентом (сбор фактов о психических явлениях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Метод </a:t>
            </a:r>
            <a:r>
              <a:rPr lang="ru-RU" dirty="0"/>
              <a:t>наблюдения за поведением </a:t>
            </a:r>
            <a:r>
              <a:rPr lang="ru-RU" dirty="0" smtClean="0"/>
              <a:t>пациента</a:t>
            </a:r>
          </a:p>
          <a:p>
            <a:r>
              <a:rPr lang="ru-RU" dirty="0" smtClean="0"/>
              <a:t>Эксперимент</a:t>
            </a:r>
            <a:r>
              <a:rPr lang="ru-RU" dirty="0"/>
              <a:t>: лабораторный и в естественных </a:t>
            </a:r>
            <a:r>
              <a:rPr lang="ru-RU" dirty="0" smtClean="0"/>
              <a:t>условиях</a:t>
            </a:r>
          </a:p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Интервью</a:t>
            </a:r>
          </a:p>
          <a:p>
            <a:r>
              <a:rPr lang="ru-RU" dirty="0" smtClean="0"/>
              <a:t>Тестирование </a:t>
            </a:r>
          </a:p>
          <a:p>
            <a:r>
              <a:rPr lang="ru-RU" dirty="0" smtClean="0"/>
              <a:t>Исследование </a:t>
            </a:r>
            <a:r>
              <a:rPr lang="ru-RU" dirty="0"/>
              <a:t>продуктов деятельности пациента (письма, рисунки, дневники, поделки и пр.)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Методы исследования медицинской психологии</a:t>
            </a:r>
          </a:p>
        </p:txBody>
      </p:sp>
    </p:spTree>
    <p:extLst>
      <p:ext uri="{BB962C8B-B14F-4D97-AF65-F5344CB8AC3E}">
        <p14:creationId xmlns:p14="http://schemas.microsoft.com/office/powerpoint/2010/main" val="39994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/>
              <a:t>направление медицинской психологии, изучающее влияние психологических факторов на возникновение ряда соматических заболеваний в </a:t>
            </a:r>
            <a:r>
              <a:rPr lang="ru-RU" sz="2400" dirty="0" smtClean="0"/>
              <a:t>обществе</a:t>
            </a:r>
          </a:p>
          <a:p>
            <a:pPr marL="0" indent="0" algn="ctr">
              <a:buNone/>
            </a:pPr>
            <a:r>
              <a:rPr lang="ru-RU" sz="2400" dirty="0" smtClean="0"/>
              <a:t>Особенности </a:t>
            </a:r>
            <a:r>
              <a:rPr lang="ru-RU" sz="2400" dirty="0"/>
              <a:t>нашего времени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Бурный </a:t>
            </a:r>
            <a:r>
              <a:rPr lang="ru-RU" sz="2400" dirty="0"/>
              <a:t>научно-технический </a:t>
            </a:r>
            <a:r>
              <a:rPr lang="ru-RU" sz="2400" dirty="0" smtClean="0"/>
              <a:t>прогресс</a:t>
            </a:r>
          </a:p>
          <a:p>
            <a:r>
              <a:rPr lang="ru-RU" sz="2400" dirty="0" smtClean="0"/>
              <a:t>Лавинообразный </a:t>
            </a:r>
            <a:r>
              <a:rPr lang="ru-RU" sz="2400" dirty="0"/>
              <a:t>поток </a:t>
            </a:r>
            <a:r>
              <a:rPr lang="ru-RU" sz="2400" dirty="0" smtClean="0"/>
              <a:t>информации</a:t>
            </a:r>
          </a:p>
          <a:p>
            <a:r>
              <a:rPr lang="ru-RU" sz="2400" dirty="0" smtClean="0"/>
              <a:t>Насыщенность </a:t>
            </a:r>
            <a:r>
              <a:rPr lang="ru-RU" sz="2400" dirty="0"/>
              <a:t>человеческих </a:t>
            </a:r>
            <a:r>
              <a:rPr lang="ru-RU" sz="2400" dirty="0" smtClean="0"/>
              <a:t>отношений</a:t>
            </a:r>
          </a:p>
          <a:p>
            <a:r>
              <a:rPr lang="ru-RU" sz="2400" dirty="0" smtClean="0"/>
              <a:t>Ускоренный</a:t>
            </a:r>
            <a:r>
              <a:rPr lang="ru-RU" sz="2400" dirty="0"/>
              <a:t>, стремительный темп </a:t>
            </a:r>
            <a:r>
              <a:rPr lang="ru-RU" sz="2400" dirty="0" smtClean="0"/>
              <a:t>жизни</a:t>
            </a:r>
          </a:p>
          <a:p>
            <a:r>
              <a:rPr lang="ru-RU" sz="2400" dirty="0" smtClean="0"/>
              <a:t>Изменения </a:t>
            </a:r>
            <a:r>
              <a:rPr lang="ru-RU" sz="2400" dirty="0"/>
              <a:t>в экономической и политической жизни общества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Социопсихосоматика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8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Негативные </a:t>
            </a:r>
            <a:r>
              <a:rPr lang="ru-RU" dirty="0"/>
              <a:t>эмоциональные реакции (тревога, депрессия, страх, раздражительность, агрессия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Невротические </a:t>
            </a:r>
            <a:r>
              <a:rPr lang="ru-RU" dirty="0"/>
              <a:t>и астенические состояния (изменение трудоспособности, семейного положения, нового социального статуса больного человека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Перестройка </a:t>
            </a:r>
            <a:r>
              <a:rPr lang="ru-RU" dirty="0"/>
              <a:t>личности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Изменения в психике у заболевших людей: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7" y="4077072"/>
            <a:ext cx="323874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180</TotalTime>
  <Words>847</Words>
  <Application>Microsoft Office PowerPoint</Application>
  <PresentationFormat>Экран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Государственное бюджетное учреждение «Профессиональная образовательная организация «Астраханский базовый медицинский колледж»</vt:lpstr>
      <vt:lpstr>Цели занятия:</vt:lpstr>
      <vt:lpstr>Содержание:</vt:lpstr>
      <vt:lpstr>Медицинская психология</vt:lpstr>
      <vt:lpstr>Общая медицинская психология</vt:lpstr>
      <vt:lpstr>Частная медицинская психология</vt:lpstr>
      <vt:lpstr>Методы исследования медицинской психологии</vt:lpstr>
      <vt:lpstr>Социопсихосоматика</vt:lpstr>
      <vt:lpstr>Изменения в психике у заболевших людей:</vt:lpstr>
      <vt:lpstr>Социопсихосоматика</vt:lpstr>
      <vt:lpstr>Психогении</vt:lpstr>
      <vt:lpstr>Под влиянием психогенных факторов могут быть нарушения:</vt:lpstr>
      <vt:lpstr>Соматогении</vt:lpstr>
      <vt:lpstr>Личностные качества  медицинской сестры</vt:lpstr>
      <vt:lpstr>Какую медсестру можно считать профессионалом?</vt:lpstr>
      <vt:lpstr>Черты личности медсестры</vt:lpstr>
      <vt:lpstr>Принципы деятельности медсестры:</vt:lpstr>
      <vt:lpstr>Функции медицинской сестры</vt:lpstr>
      <vt:lpstr>Функции медицинской сестры</vt:lpstr>
      <vt:lpstr>Функции медицинской сестры</vt:lpstr>
      <vt:lpstr>Функции медицинской сестры</vt:lpstr>
      <vt:lpstr>Функции медицинской сестры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«Профессиональная образовательная организация «Астраханский базовый медицинский колледж»</dc:title>
  <dc:creator>Амошка</dc:creator>
  <cp:lastModifiedBy>Admin</cp:lastModifiedBy>
  <cp:revision>17</cp:revision>
  <dcterms:created xsi:type="dcterms:W3CDTF">2020-05-05T09:27:04Z</dcterms:created>
  <dcterms:modified xsi:type="dcterms:W3CDTF">2020-05-06T06:56:35Z</dcterms:modified>
</cp:coreProperties>
</file>